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96" r:id="rId2"/>
    <p:sldMasterId id="2147483808" r:id="rId3"/>
  </p:sldMasterIdLst>
  <p:sldIdLst>
    <p:sldId id="256" r:id="rId4"/>
    <p:sldId id="355" r:id="rId5"/>
    <p:sldId id="354" r:id="rId6"/>
    <p:sldId id="356" r:id="rId7"/>
    <p:sldId id="357" r:id="rId8"/>
    <p:sldId id="358" r:id="rId9"/>
    <p:sldId id="365" r:id="rId10"/>
    <p:sldId id="359" r:id="rId11"/>
    <p:sldId id="360" r:id="rId12"/>
    <p:sldId id="361" r:id="rId13"/>
    <p:sldId id="364" r:id="rId14"/>
    <p:sldId id="366" r:id="rId15"/>
    <p:sldId id="31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9BD0C4E-0596-4EAA-83EF-22C1F3C61E8C}">
          <p14:sldIdLst>
            <p14:sldId id="256"/>
            <p14:sldId id="355"/>
            <p14:sldId id="354"/>
            <p14:sldId id="356"/>
            <p14:sldId id="357"/>
            <p14:sldId id="358"/>
            <p14:sldId id="365"/>
            <p14:sldId id="359"/>
            <p14:sldId id="360"/>
            <p14:sldId id="361"/>
            <p14:sldId id="364"/>
            <p14:sldId id="366"/>
          </p14:sldIdLst>
        </p14:section>
        <p14:section name="Untitled Section" id="{C94C2B13-CBD4-4F5E-A3C8-30ADBB3A7368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4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0F8B-5D31-4CE4-9A61-E19E0F5E8219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DBC5-6A1B-48FA-9633-B689020ECE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8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6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2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87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705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782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97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453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948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9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890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114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451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70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22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18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4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83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470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03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78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6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A8F947-EFBD-4A95-86D9-60D420962386}" type="datetimeFigureOut">
              <a:rPr lang="en-US" smtClean="0">
                <a:solidFill>
                  <a:srgbClr val="073E87"/>
                </a:solidFill>
              </a:rPr>
              <a:pPr/>
              <a:t>10/31/2017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A1E1B01-3D34-4CD8-8138-E9E912B4E2BE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0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8F947-EFBD-4A95-86D9-60D420962386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E1B01-3D34-4CD8-8138-E9E912B4E2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1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em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8.xml"/><Relationship Id="rId5" Type="http://schemas.microsoft.com/office/2007/relationships/hdphoto" Target="../media/hdphoto2.wdp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469" y="2116183"/>
            <a:ext cx="7429500" cy="1066800"/>
          </a:xfrm>
        </p:spPr>
        <p:txBody>
          <a:bodyPr>
            <a:normAutofit fontScale="90000"/>
          </a:bodyPr>
          <a:lstStyle/>
          <a:p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BÁO CÁO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96200" y="3200400"/>
            <a:ext cx="990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251" y="-73811"/>
            <a:ext cx="9144000" cy="699603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8382000" cy="24455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vấn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cần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lưu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ý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dạy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cs typeface="Times New Roman" pitchFamily="18" charset="0"/>
              </a:rPr>
              <a:t>viết</a:t>
            </a:r>
            <a:endParaRPr lang="vi-VN" sz="3600" b="1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Tháng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 10/2017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cs typeface="Times New Roman" pitchFamily="18" charset="0"/>
              </a:rPr>
              <a:t>Giáo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cs typeface="Times New Roman" pitchFamily="18" charset="0"/>
              </a:rPr>
              <a:t>viên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: NGUYỄN THUÝ ĐIỆP</a:t>
            </a:r>
          </a:p>
          <a:p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        LÊ THU THẢO</a:t>
            </a:r>
            <a:endParaRPr lang="en-US" sz="36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0"/>
            <a:ext cx="7239000" cy="1219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TRẦN DANH LÂM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5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3200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200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Đưa</a:t>
            </a:r>
            <a:r>
              <a:rPr lang="en-US" sz="3200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cầu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từng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loại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371601"/>
            <a:ext cx="8991600" cy="4419599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000" smtClean="0">
                <a:latin typeface="Times New Roman"/>
                <a:ea typeface="Times New Roman"/>
              </a:rPr>
              <a:t>Đối tượng học sinh viết đúng độ cao, độ rộng các con chữ: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smtClean="0">
                <a:latin typeface="Times New Roman"/>
                <a:ea typeface="Times New Roman"/>
              </a:rPr>
              <a:t>         </a:t>
            </a:r>
            <a:r>
              <a:rPr lang="en-US" sz="2000" dirty="0" smtClean="0">
                <a:latin typeface="Times New Roman"/>
                <a:ea typeface="Times New Roman"/>
              </a:rPr>
              <a:t>- GV </a:t>
            </a:r>
            <a:r>
              <a:rPr lang="en-US" sz="2000" dirty="0" err="1" smtClean="0">
                <a:latin typeface="Times New Roman"/>
                <a:ea typeface="Times New Roman"/>
              </a:rPr>
              <a:t>yêu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cầu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các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em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viết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đẹp</a:t>
            </a:r>
            <a:r>
              <a:rPr lang="en-US" sz="20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smtClean="0">
                <a:latin typeface="Times New Roman"/>
                <a:ea typeface="Times New Roman"/>
              </a:rPr>
              <a:t>         - Tăng cường luyện viết các bài viết nâng cao.</a:t>
            </a:r>
            <a:endParaRPr lang="en-GB" sz="200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000" smtClean="0">
                <a:latin typeface="Times New Roman"/>
                <a:ea typeface="Times New Roman"/>
              </a:rPr>
              <a:t>Với </a:t>
            </a:r>
            <a:r>
              <a:rPr lang="en-US" sz="2000" dirty="0" err="1">
                <a:latin typeface="Times New Roman"/>
                <a:ea typeface="Times New Roman"/>
              </a:rPr>
              <a:t>học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sinh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chưa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đúng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độ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cao</a:t>
            </a:r>
            <a:r>
              <a:rPr lang="en-US" sz="2000" dirty="0">
                <a:latin typeface="Times New Roman"/>
                <a:ea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</a:rPr>
              <a:t>độ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rộng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các</a:t>
            </a:r>
            <a:r>
              <a:rPr lang="en-US" sz="2000" dirty="0">
                <a:latin typeface="Times New Roman"/>
                <a:ea typeface="Times New Roman"/>
              </a:rPr>
              <a:t> con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>
                <a:latin typeface="Times New Roman"/>
                <a:ea typeface="Times New Roman"/>
              </a:rPr>
              <a:t>: 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</a:rPr>
              <a:t>        - </a:t>
            </a:r>
            <a:r>
              <a:rPr lang="en-US" sz="2000" dirty="0" err="1" smtClean="0">
                <a:latin typeface="Times New Roman"/>
                <a:ea typeface="Times New Roman"/>
              </a:rPr>
              <a:t>Thời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gian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đầu</a:t>
            </a:r>
            <a:r>
              <a:rPr lang="en-US" sz="2000" dirty="0">
                <a:latin typeface="Times New Roman"/>
                <a:ea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</a:rPr>
              <a:t>giáo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viên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nên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tập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trung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uốn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nắn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các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em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đúng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độ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cao</a:t>
            </a:r>
            <a:r>
              <a:rPr lang="en-US" sz="20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</a:rPr>
              <a:t>        - </a:t>
            </a:r>
            <a:r>
              <a:rPr lang="en-US" sz="2000" dirty="0" err="1" smtClean="0">
                <a:latin typeface="Times New Roman"/>
                <a:ea typeface="Times New Roman"/>
              </a:rPr>
              <a:t>Sau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khi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đúng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độ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cao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thì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tập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trung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rèn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đúng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độ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rộng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cùng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với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việc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giúp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học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sinh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nối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nét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liền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mạch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các</a:t>
            </a:r>
            <a:r>
              <a:rPr lang="en-US" sz="2000" dirty="0">
                <a:latin typeface="Times New Roman"/>
                <a:ea typeface="Times New Roman"/>
              </a:rPr>
              <a:t> con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 smtClean="0">
                <a:latin typeface="Times New Roman"/>
                <a:ea typeface="Times New Roman"/>
              </a:rPr>
              <a:t>. </a:t>
            </a:r>
            <a:endParaRPr lang="en-GB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000" dirty="0" err="1" smtClean="0">
                <a:latin typeface="Times New Roman"/>
                <a:ea typeface="Times New Roman"/>
              </a:rPr>
              <a:t>Đối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với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học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sinh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chưa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rõ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ràng</a:t>
            </a:r>
            <a:r>
              <a:rPr lang="en-US" sz="2000" dirty="0">
                <a:latin typeface="Times New Roman"/>
                <a:ea typeface="Times New Roman"/>
              </a:rPr>
              <a:t>: 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</a:rPr>
              <a:t>        - </a:t>
            </a:r>
            <a:r>
              <a:rPr lang="en-US" sz="2000" dirty="0" err="1" smtClean="0">
                <a:latin typeface="Times New Roman"/>
                <a:ea typeface="Times New Roman"/>
              </a:rPr>
              <a:t>Việc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chưa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rõ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ràng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thường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rơi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vào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trường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hợp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các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em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thiếu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nét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của</a:t>
            </a:r>
            <a:r>
              <a:rPr lang="en-US" sz="2000" dirty="0">
                <a:latin typeface="Times New Roman"/>
                <a:ea typeface="Times New Roman"/>
              </a:rPr>
              <a:t> con </a:t>
            </a:r>
            <a:r>
              <a:rPr lang="en-US" sz="2000" dirty="0" err="1" smtClean="0">
                <a:latin typeface="Times New Roman"/>
                <a:ea typeface="Times New Roman"/>
              </a:rPr>
              <a:t>chữ</a:t>
            </a:r>
            <a:r>
              <a:rPr lang="en-US" sz="20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smtClean="0">
                <a:latin typeface="Times New Roman"/>
                <a:ea typeface="Times New Roman"/>
              </a:rPr>
              <a:t>        - </a:t>
            </a:r>
            <a:r>
              <a:rPr lang="en-US" sz="2000" dirty="0" err="1" smtClean="0">
                <a:latin typeface="Times New Roman"/>
                <a:ea typeface="Times New Roman"/>
              </a:rPr>
              <a:t>Các</a:t>
            </a:r>
            <a:r>
              <a:rPr lang="en-US" sz="2000" dirty="0" smtClean="0">
                <a:latin typeface="Times New Roman"/>
                <a:ea typeface="Times New Roman"/>
              </a:rPr>
              <a:t> con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có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nét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bị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khiếm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khuyết</a:t>
            </a:r>
            <a:r>
              <a:rPr lang="en-US" sz="2000" dirty="0">
                <a:latin typeface="Times New Roman"/>
                <a:ea typeface="Times New Roman"/>
              </a:rPr>
              <a:t>. 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sz="2000" dirty="0" smtClean="0">
                <a:latin typeface="Times New Roman"/>
                <a:ea typeface="Times New Roman"/>
              </a:rPr>
              <a:t> -&gt; </a:t>
            </a:r>
            <a:r>
              <a:rPr lang="en-US" sz="2000" dirty="0" err="1" smtClean="0">
                <a:latin typeface="Times New Roman"/>
                <a:ea typeface="Times New Roman"/>
              </a:rPr>
              <a:t>Trong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trường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hợp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này</a:t>
            </a:r>
            <a:r>
              <a:rPr lang="en-US" sz="2000" dirty="0">
                <a:latin typeface="Times New Roman"/>
                <a:ea typeface="Times New Roman"/>
              </a:rPr>
              <a:t>, </a:t>
            </a:r>
            <a:r>
              <a:rPr lang="en-US" sz="2000" dirty="0" err="1">
                <a:latin typeface="Times New Roman"/>
                <a:ea typeface="Times New Roman"/>
              </a:rPr>
              <a:t>giáo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viên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phải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phân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tích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giúp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học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sinh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nhận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ra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các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em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viết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sai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nét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nào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thì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tập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trung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rèn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và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sửa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nét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gắn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với</a:t>
            </a:r>
            <a:r>
              <a:rPr lang="en-US" sz="2000" dirty="0">
                <a:latin typeface="Times New Roman"/>
                <a:ea typeface="Times New Roman"/>
              </a:rPr>
              <a:t> con </a:t>
            </a:r>
            <a:r>
              <a:rPr lang="en-US" sz="2000" dirty="0" err="1">
                <a:latin typeface="Times New Roman"/>
                <a:ea typeface="Times New Roman"/>
              </a:rPr>
              <a:t>chữ</a:t>
            </a:r>
            <a:r>
              <a:rPr lang="en-US" sz="2000" dirty="0">
                <a:latin typeface="Times New Roman"/>
                <a:ea typeface="Times New Roman"/>
              </a:rPr>
              <a:t> </a:t>
            </a:r>
            <a:r>
              <a:rPr lang="en-US" sz="2000" dirty="0" err="1">
                <a:latin typeface="Times New Roman"/>
                <a:ea typeface="Times New Roman"/>
              </a:rPr>
              <a:t>đó</a:t>
            </a:r>
            <a:r>
              <a:rPr lang="en-US" sz="2000" dirty="0">
                <a:latin typeface="Times New Roman"/>
                <a:ea typeface="Times New Roman"/>
              </a:rPr>
              <a:t>.</a:t>
            </a:r>
            <a:endParaRPr lang="en-GB" sz="2000" dirty="0">
              <a:latin typeface="Times New Roman"/>
              <a:ea typeface="Times New Roman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0820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610600" cy="4800600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en-US" sz="32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Đối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trường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endParaRPr lang="en-US" sz="2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Tạo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điều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kiện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cho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giáo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viên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tham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gia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lớp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tập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huấn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lớp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chữ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endParaRPr lang="en-US" sz="32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Thường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xuyên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trao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đổi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rút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kinh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nghiệm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việc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chữ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giữ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vở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của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sinh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họp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tổ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chuyên</a:t>
            </a:r>
            <a:r>
              <a:rPr lang="en-US" sz="32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/>
                <a:ea typeface="Times New Roman"/>
              </a:rPr>
              <a:t>môn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en-GB" sz="320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304800"/>
            <a:ext cx="3962400" cy="80467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KHUYẾN NGHỊ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62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8991600" cy="4800600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US" sz="2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en-US" sz="2600" b="1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Đối</a:t>
            </a:r>
            <a:r>
              <a:rPr lang="en-US" sz="2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với</a:t>
            </a:r>
            <a:r>
              <a:rPr lang="en-US" sz="26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giáo</a:t>
            </a:r>
            <a:r>
              <a:rPr lang="en-US" sz="26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/>
                <a:ea typeface="Times New Roman"/>
              </a:rPr>
              <a:t>viên</a:t>
            </a:r>
            <a:r>
              <a:rPr lang="en-US" sz="2600" b="1" dirty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 -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Tận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tâm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hết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mình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với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sinh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trong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việc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giúp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sinh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nét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chữ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để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luyện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nết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người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endParaRPr lang="en-US" sz="2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Giáo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viên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cần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lưu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tâm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chú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ý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tư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thế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ngồi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cách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cầm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bút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của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sinh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tạo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giờ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thoải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mái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và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phải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biết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chấp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nhận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trẻ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cần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có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thời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gian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từ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từ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,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thường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xuyên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. </a:t>
            </a:r>
            <a:endParaRPr lang="en-US" sz="26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-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Biến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công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tác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chữ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cho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học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sinh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thành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đam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mê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của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/>
                <a:ea typeface="Times New Roman"/>
              </a:rPr>
              <a:t>bản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thân</a:t>
            </a:r>
            <a:r>
              <a:rPr lang="en-US" sz="26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và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khi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dạy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các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môn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khác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cũng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thường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xuyên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nhắc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nhở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các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em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rèn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chữ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thì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mới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có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hiệu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quả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cao</a:t>
            </a:r>
            <a:endParaRPr lang="en-GB" sz="26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endParaRPr lang="en-GB" sz="2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00400" y="152400"/>
            <a:ext cx="4038600" cy="80467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KHUYẾN NGHỊ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09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A01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xtLst/>
        </p:spPr>
      </p:pic>
      <p:pic>
        <p:nvPicPr>
          <p:cNvPr id="11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7" y="738188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4" y="5319712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048249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38188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1409700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14800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8" descr="glite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3657600"/>
            <a:ext cx="685800" cy="6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381000" y="1073944"/>
            <a:ext cx="8458200" cy="458152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vi-VN" sz="4400" dirty="0" smtClean="0">
              <a:latin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68"/>
            <a:ext cx="9143999" cy="68777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57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err="1" smtClean="0">
                <a:solidFill>
                  <a:schemeClr val="tx2"/>
                </a:solidFill>
              </a:rPr>
              <a:t>LỜI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MỞ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ĐẦU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900851" cy="3687763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accent1"/>
              </a:buClr>
              <a:buSzPct val="70000"/>
              <a:buNone/>
            </a:pP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/>
            <a:r>
              <a:rPr lang="en-US" sz="3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nay, con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hầu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chăng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0746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3916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1.1 .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Ba)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4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1.2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Ba.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thuần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2373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endParaRPr lang="en-GB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3763963"/>
          </a:xfrm>
        </p:spPr>
        <p:txBody>
          <a:bodyPr>
            <a:no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48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152400"/>
            <a:ext cx="8839200" cy="1371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Giúp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rõ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nét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800" b="1" u="sng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thức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03032" y="1339073"/>
            <a:ext cx="77724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Giới</a:t>
            </a:r>
            <a:r>
              <a:rPr lang="en-US" sz="3200" dirty="0"/>
              <a:t> </a:t>
            </a:r>
            <a:r>
              <a:rPr lang="en-US" sz="3200" dirty="0" err="1"/>
              <a:t>thiệu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rèn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đúng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cấu</a:t>
            </a:r>
            <a:r>
              <a:rPr lang="en-US" sz="3200" dirty="0"/>
              <a:t>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cơ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: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/>
              <a:t>+ </a:t>
            </a:r>
            <a:r>
              <a:rPr lang="en-US" sz="3200" dirty="0" err="1"/>
              <a:t>Nhóm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</a:t>
            </a:r>
            <a:r>
              <a:rPr lang="en-US" sz="3200" dirty="0" smtClean="0"/>
              <a:t>:</a:t>
            </a:r>
          </a:p>
          <a:p>
            <a:endParaRPr lang="en-US" sz="3200" dirty="0" smtClean="0"/>
          </a:p>
          <a:p>
            <a:r>
              <a:rPr lang="en-US" sz="3200" dirty="0" smtClean="0"/>
              <a:t>+ </a:t>
            </a:r>
            <a:r>
              <a:rPr lang="en-US" sz="3200" dirty="0" err="1"/>
              <a:t>Nhóm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cong</a:t>
            </a:r>
            <a:r>
              <a:rPr lang="en-US" sz="3200" dirty="0"/>
              <a:t> </a:t>
            </a:r>
            <a:r>
              <a:rPr lang="en-US" sz="3200" dirty="0" smtClean="0"/>
              <a:t>:</a:t>
            </a:r>
          </a:p>
          <a:p>
            <a:endParaRPr lang="en-US" sz="3200" dirty="0" smtClean="0"/>
          </a:p>
          <a:p>
            <a:r>
              <a:rPr lang="en-US" sz="3200" dirty="0" smtClean="0"/>
              <a:t>+ </a:t>
            </a:r>
            <a:r>
              <a:rPr lang="en-US" sz="3200" dirty="0" err="1" smtClean="0"/>
              <a:t>Nhóm</a:t>
            </a:r>
            <a:r>
              <a:rPr lang="en-US" sz="3200" dirty="0" smtClean="0"/>
              <a:t> </a:t>
            </a:r>
            <a:r>
              <a:rPr lang="en-US" sz="3200" dirty="0" err="1" smtClean="0"/>
              <a:t>nét</a:t>
            </a:r>
            <a:r>
              <a:rPr lang="en-US" sz="3200" dirty="0" smtClean="0"/>
              <a:t> </a:t>
            </a:r>
            <a:r>
              <a:rPr lang="en-US" sz="3200" dirty="0" err="1" smtClean="0"/>
              <a:t>móc</a:t>
            </a:r>
            <a:r>
              <a:rPr lang="en-US" sz="3200" dirty="0" smtClean="0"/>
              <a:t> :</a:t>
            </a:r>
          </a:p>
          <a:p>
            <a:endParaRPr lang="en-US" sz="3200" dirty="0" smtClean="0"/>
          </a:p>
          <a:p>
            <a:r>
              <a:rPr lang="en-US" sz="3200" dirty="0" smtClean="0"/>
              <a:t>+ </a:t>
            </a:r>
            <a:r>
              <a:rPr lang="en-US" sz="3200" dirty="0" err="1"/>
              <a:t>Nhóm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 smtClean="0"/>
              <a:t>khuyết</a:t>
            </a:r>
            <a:r>
              <a:rPr lang="en-US" sz="3200" dirty="0" smtClean="0"/>
              <a:t>: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</p:txBody>
      </p:sp>
      <p:pic>
        <p:nvPicPr>
          <p:cNvPr id="5" name="Picture 2" descr="C:\Users\admin\Downloads\FullSizeRender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701742"/>
            <a:ext cx="3352800" cy="63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ownloads\FullSizeRender (1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47382"/>
            <a:ext cx="2333445" cy="81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\Downloads\FullSizeRender (1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291" y="4672476"/>
            <a:ext cx="2590799" cy="81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Downloads\FullSizeRender (13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3106" y="5638800"/>
            <a:ext cx="1767615" cy="103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36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76200" y="304800"/>
            <a:ext cx="8991600" cy="1524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Giúp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rõ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nét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cấu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tạo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nhiều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800" b="1" u="sng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thức</a:t>
            </a:r>
            <a:r>
              <a:rPr lang="en-US" sz="2800" b="1" u="sng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hấp</a:t>
            </a:r>
            <a:r>
              <a:rPr lang="en-US" sz="2800" b="1" u="sng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thời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tưởng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838200" y="2057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1828800"/>
            <a:ext cx="8382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 err="1">
                <a:latin typeface="Times New Roman"/>
                <a:ea typeface="Times New Roman"/>
              </a:rPr>
              <a:t>Trò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chơi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ráp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nét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thành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chữ</a:t>
            </a:r>
            <a:r>
              <a:rPr lang="en-US" sz="2800" dirty="0">
                <a:latin typeface="Times New Roman"/>
                <a:ea typeface="Times New Roman"/>
              </a:rPr>
              <a:t>: </a:t>
            </a:r>
            <a:r>
              <a:rPr lang="en-US" sz="2800" dirty="0" err="1">
                <a:latin typeface="Times New Roman"/>
                <a:ea typeface="Times New Roman"/>
              </a:rPr>
              <a:t>Giáo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viên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cho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học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sinh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khoảng</a:t>
            </a:r>
            <a:r>
              <a:rPr lang="en-US" sz="2800" dirty="0">
                <a:latin typeface="Times New Roman"/>
                <a:ea typeface="Times New Roman"/>
              </a:rPr>
              <a:t> 3 – 4 </a:t>
            </a:r>
            <a:r>
              <a:rPr lang="en-US" sz="2800" dirty="0" err="1">
                <a:latin typeface="Times New Roman"/>
                <a:ea typeface="Times New Roman"/>
              </a:rPr>
              <a:t>nét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cấu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tạo</a:t>
            </a:r>
            <a:r>
              <a:rPr lang="en-US" sz="2800" dirty="0">
                <a:latin typeface="Times New Roman"/>
                <a:ea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</a:rPr>
              <a:t>hoặc</a:t>
            </a:r>
            <a:r>
              <a:rPr lang="en-US" sz="2800" dirty="0">
                <a:latin typeface="Times New Roman"/>
                <a:ea typeface="Times New Roman"/>
              </a:rPr>
              <a:t> 5-6 </a:t>
            </a:r>
            <a:r>
              <a:rPr lang="en-US" sz="2800" dirty="0" err="1">
                <a:latin typeface="Times New Roman"/>
                <a:ea typeface="Times New Roman"/>
              </a:rPr>
              <a:t>nét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cấu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tạo</a:t>
            </a:r>
            <a:r>
              <a:rPr lang="en-US" sz="2800" dirty="0">
                <a:latin typeface="Times New Roman"/>
                <a:ea typeface="Times New Roman"/>
              </a:rPr>
              <a:t>. </a:t>
            </a:r>
            <a:r>
              <a:rPr lang="en-US" sz="2800" dirty="0" err="1">
                <a:latin typeface="Times New Roman"/>
                <a:ea typeface="Times New Roman"/>
              </a:rPr>
              <a:t>Học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sinh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sẽ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sử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dụng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những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nét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cấu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tạo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này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ráp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thành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chữ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theo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yêu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cầu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của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giáo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viên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hoặc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theo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khả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năng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của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học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sinh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và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luyện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viết</a:t>
            </a:r>
            <a:r>
              <a:rPr lang="en-US" sz="2800" dirty="0">
                <a:latin typeface="Times New Roman"/>
                <a:ea typeface="Times New Roman"/>
              </a:rPr>
              <a:t>.</a:t>
            </a: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endParaRPr lang="en-US" sz="2800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 err="1" smtClean="0">
                <a:latin typeface="Times New Roman"/>
                <a:ea typeface="Times New Roman"/>
              </a:rPr>
              <a:t>Lúc</a:t>
            </a:r>
            <a:r>
              <a:rPr lang="en-US" sz="2800" dirty="0" smtClean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này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học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sinh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có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thể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</a:rPr>
              <a:t>viết</a:t>
            </a:r>
            <a:r>
              <a:rPr lang="en-US" sz="2800" dirty="0">
                <a:latin typeface="Times New Roman"/>
                <a:ea typeface="Times New Roman"/>
              </a:rPr>
              <a:t> </a:t>
            </a:r>
            <a:r>
              <a:rPr lang="en-US" sz="2800" i="1" dirty="0">
                <a:latin typeface="Times New Roman"/>
                <a:ea typeface="Times New Roman"/>
              </a:rPr>
              <a:t>(h, d , đ, </a:t>
            </a:r>
            <a:r>
              <a:rPr lang="en-US" sz="2800" i="1" dirty="0" err="1">
                <a:latin typeface="Times New Roman"/>
                <a:ea typeface="Times New Roman"/>
              </a:rPr>
              <a:t>g,gh</a:t>
            </a:r>
            <a:r>
              <a:rPr lang="en-US" sz="2800" i="1" dirty="0">
                <a:latin typeface="Times New Roman"/>
                <a:ea typeface="Times New Roman"/>
              </a:rPr>
              <a:t>, ha…)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3074" name="Picture 2" descr="C:\Users\admin\Downloads\FullSizeRender (1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799"/>
            <a:ext cx="3352800" cy="142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6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Giúp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học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sinh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khoảng</a:t>
            </a:r>
            <a:r>
              <a:rPr lang="en-US" sz="2800" b="1" u="sng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nét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8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nét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giữa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2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6324600" cy="234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FullSizeRender (8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827308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30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696201" cy="10542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74320" lvl="0" indent="-274320">
              <a:spcBef>
                <a:spcPct val="20000"/>
              </a:spcBef>
            </a:pPr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3200" b="1" dirty="0" err="1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Rèn</a:t>
            </a:r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kỹ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năng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nhận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lỗi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sai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sửa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chữa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br>
              <a:rPr lang="en-US" sz="32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GB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447800"/>
            <a:ext cx="8839200" cy="39869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 err="1">
                <a:latin typeface="Times New Roman"/>
                <a:ea typeface="Times New Roman"/>
              </a:rPr>
              <a:t>Giáo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viên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cho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học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sinh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phân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tích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lỗi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sai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smtClean="0">
                <a:latin typeface="Times New Roman"/>
                <a:ea typeface="Times New Roman"/>
              </a:rPr>
              <a:t>: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 smtClean="0">
                <a:latin typeface="Times New Roman"/>
                <a:ea typeface="Times New Roman"/>
              </a:rPr>
              <a:t>	-  </a:t>
            </a:r>
            <a:r>
              <a:rPr lang="en-US" sz="3200" dirty="0" err="1" smtClean="0">
                <a:latin typeface="Times New Roman"/>
                <a:ea typeface="Times New Roman"/>
              </a:rPr>
              <a:t>Sai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điểm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đặt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bút</a:t>
            </a:r>
            <a:r>
              <a:rPr lang="en-US" sz="32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-  </a:t>
            </a:r>
            <a:r>
              <a:rPr lang="en-US" sz="3200" dirty="0" err="1">
                <a:latin typeface="Times New Roman"/>
                <a:ea typeface="Times New Roman"/>
              </a:rPr>
              <a:t>Sai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điểm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dừng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bút</a:t>
            </a:r>
            <a:r>
              <a:rPr lang="en-US" sz="3200" dirty="0">
                <a:latin typeface="Times New Roman"/>
                <a:ea typeface="Times New Roman"/>
              </a:rPr>
              <a:t>. 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- Sai </a:t>
            </a:r>
            <a:r>
              <a:rPr lang="en-US" sz="3200" dirty="0" err="1">
                <a:latin typeface="Times New Roman"/>
                <a:ea typeface="Times New Roman"/>
              </a:rPr>
              <a:t>về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độ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cao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và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độ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rộng</a:t>
            </a:r>
            <a:r>
              <a:rPr lang="en-US" sz="3200" dirty="0" smtClean="0">
                <a:latin typeface="Times New Roman"/>
                <a:ea typeface="Times New Roman"/>
              </a:rPr>
              <a:t>. 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- </a:t>
            </a:r>
            <a:r>
              <a:rPr lang="en-US" sz="3200" dirty="0" err="1" smtClean="0">
                <a:latin typeface="Times New Roman"/>
                <a:ea typeface="Times New Roman"/>
              </a:rPr>
              <a:t>Cách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nối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nét</a:t>
            </a:r>
            <a:r>
              <a:rPr lang="en-US" sz="3200" dirty="0" smtClean="0">
                <a:latin typeface="Times New Roman"/>
                <a:ea typeface="Times New Roman"/>
              </a:rPr>
              <a:t>, </a:t>
            </a:r>
            <a:r>
              <a:rPr lang="en-US" sz="3200" dirty="0" err="1" smtClean="0">
                <a:latin typeface="Times New Roman"/>
                <a:ea typeface="Times New Roman"/>
              </a:rPr>
              <a:t>không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làm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mất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chân</a:t>
            </a:r>
            <a:r>
              <a:rPr lang="en-US" sz="3200" dirty="0" smtClean="0">
                <a:latin typeface="Times New Roman"/>
                <a:ea typeface="Times New Roman"/>
              </a:rPr>
              <a:t> con </a:t>
            </a:r>
            <a:r>
              <a:rPr lang="en-US" sz="3200" dirty="0" err="1" smtClean="0">
                <a:latin typeface="Times New Roman"/>
                <a:ea typeface="Times New Roman"/>
              </a:rPr>
              <a:t>chữ</a:t>
            </a:r>
            <a:r>
              <a:rPr lang="en-US" sz="32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3200" dirty="0">
                <a:latin typeface="Times New Roman"/>
                <a:ea typeface="Times New Roman"/>
              </a:rPr>
              <a:t>	</a:t>
            </a:r>
            <a:r>
              <a:rPr lang="en-US" sz="3200" dirty="0" smtClean="0">
                <a:latin typeface="Times New Roman"/>
                <a:ea typeface="Times New Roman"/>
              </a:rPr>
              <a:t>- </a:t>
            </a:r>
            <a:r>
              <a:rPr lang="en-US" sz="3200" dirty="0" err="1" smtClean="0">
                <a:latin typeface="Times New Roman"/>
                <a:ea typeface="Times New Roman"/>
              </a:rPr>
              <a:t>Chú</a:t>
            </a:r>
            <a:r>
              <a:rPr lang="en-US" sz="3200" dirty="0" smtClean="0">
                <a:latin typeface="Times New Roman"/>
                <a:ea typeface="Times New Roman"/>
              </a:rPr>
              <a:t> ý </a:t>
            </a:r>
            <a:r>
              <a:rPr lang="en-US" sz="3200" dirty="0" err="1" smtClean="0">
                <a:latin typeface="Times New Roman"/>
                <a:ea typeface="Times New Roman"/>
              </a:rPr>
              <a:t>các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nét</a:t>
            </a:r>
            <a:r>
              <a:rPr lang="en-US" sz="3200" dirty="0" smtClean="0">
                <a:latin typeface="Times New Roman"/>
                <a:ea typeface="Times New Roman"/>
              </a:rPr>
              <a:t> </a:t>
            </a:r>
            <a:r>
              <a:rPr lang="en-US" sz="3200" dirty="0" err="1" smtClean="0">
                <a:latin typeface="Times New Roman"/>
                <a:ea typeface="Times New Roman"/>
              </a:rPr>
              <a:t>khuyết</a:t>
            </a:r>
            <a:endParaRPr lang="en-US" sz="32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GB" sz="3200" dirty="0">
              <a:latin typeface="Times New Roman"/>
              <a:ea typeface="Times New Roman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102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1279</TotalTime>
  <Words>805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Candara</vt:lpstr>
      <vt:lpstr>Georgia</vt:lpstr>
      <vt:lpstr>Symbol</vt:lpstr>
      <vt:lpstr>Times New Roman</vt:lpstr>
      <vt:lpstr>Wingdings</vt:lpstr>
      <vt:lpstr>Wingdings 2</vt:lpstr>
      <vt:lpstr>Civic</vt:lpstr>
      <vt:lpstr>1_Waveform</vt:lpstr>
      <vt:lpstr>Office Theme</vt:lpstr>
      <vt:lpstr>BÁO CÁO  THAM LUẬN</vt:lpstr>
      <vt:lpstr> LỜI MỞ ĐẦU  </vt:lpstr>
      <vt:lpstr> THỰC TRẠNG DẠY TẬP VIẾT HIỆN NAY  </vt:lpstr>
      <vt:lpstr> THỰC TRẠNG DẠY TẬP VIẾT HIỆN NAY  </vt:lpstr>
      <vt:lpstr> NHỮNG VẤN ĐỀ CẦN ĐIỀU CHỈNH KHI DẠY VÀ HỌC TẬP VIẾT  </vt:lpstr>
      <vt:lpstr>  Giúp học sinh hiểu rõ các nét cấu tạo, ghi nhớ con chữ  bằng nhiều hình thức </vt:lpstr>
      <vt:lpstr>  Giúp học sinh hiểu rõ các nét cấu tạo, ghi nhớ con chữ  bằng nhiều hình thức hấp dẫn đồng thời liên tưởng với thực tế. </vt:lpstr>
      <vt:lpstr> Giúp học sinh hiểu khoảng cách giữa các nét các nét nối giữa các con chữ và biết thực hiện. </vt:lpstr>
      <vt:lpstr> Rèn kỹ năng nhận ra lỗi sai để sửa chữa. </vt:lpstr>
      <vt:lpstr> Đưa ra nhiều yêu cầu cho từng loại đối tượng </vt:lpstr>
      <vt:lpstr>KHUYẾN NGHỊ</vt:lpstr>
      <vt:lpstr>KHUYẾN NGHỊ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\</dc:creator>
  <cp:lastModifiedBy>trandanhlampc</cp:lastModifiedBy>
  <cp:revision>293</cp:revision>
  <dcterms:created xsi:type="dcterms:W3CDTF">2015-01-10T02:00:21Z</dcterms:created>
  <dcterms:modified xsi:type="dcterms:W3CDTF">2017-10-31T06:59:57Z</dcterms:modified>
</cp:coreProperties>
</file>